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</p:sldIdLst>
  <p:sldSz cx="9144000" cy="6858000"/>
  <p:notesSz cx="6858000" cy="9144000"/>
  <p:defaultTextStyle>
    <a:lvl1pPr defTabSz="457200">
      <a:defRPr>
        <a:latin typeface="Calibri"/>
        <a:ea typeface="Calibri"/>
        <a:cs typeface="Calibri"/>
        <a:sym typeface="Calibri"/>
      </a:defRPr>
    </a:lvl1pPr>
    <a:lvl2pPr indent="457200" defTabSz="457200">
      <a:defRPr>
        <a:latin typeface="Calibri"/>
        <a:ea typeface="Calibri"/>
        <a:cs typeface="Calibri"/>
        <a:sym typeface="Calibri"/>
      </a:defRPr>
    </a:lvl2pPr>
    <a:lvl3pPr indent="914400" defTabSz="457200">
      <a:defRPr>
        <a:latin typeface="Calibri"/>
        <a:ea typeface="Calibri"/>
        <a:cs typeface="Calibri"/>
        <a:sym typeface="Calibri"/>
      </a:defRPr>
    </a:lvl3pPr>
    <a:lvl4pPr indent="1371600" defTabSz="457200">
      <a:defRPr>
        <a:latin typeface="Calibri"/>
        <a:ea typeface="Calibri"/>
        <a:cs typeface="Calibri"/>
        <a:sym typeface="Calibri"/>
      </a:defRPr>
    </a:lvl4pPr>
    <a:lvl5pPr indent="1828800" defTabSz="457200">
      <a:defRPr>
        <a:latin typeface="Calibri"/>
        <a:ea typeface="Calibri"/>
        <a:cs typeface="Calibri"/>
        <a:sym typeface="Calibri"/>
      </a:defRPr>
    </a:lvl5pPr>
    <a:lvl6pPr indent="2286000" defTabSz="457200">
      <a:defRPr>
        <a:latin typeface="Calibri"/>
        <a:ea typeface="Calibri"/>
        <a:cs typeface="Calibri"/>
        <a:sym typeface="Calibri"/>
      </a:defRPr>
    </a:lvl6pPr>
    <a:lvl7pPr indent="2743200" defTabSz="457200">
      <a:defRPr>
        <a:latin typeface="Calibri"/>
        <a:ea typeface="Calibri"/>
        <a:cs typeface="Calibri"/>
        <a:sym typeface="Calibri"/>
      </a:defRPr>
    </a:lvl7pPr>
    <a:lvl8pPr indent="3200400" defTabSz="457200">
      <a:defRPr>
        <a:latin typeface="Calibri"/>
        <a:ea typeface="Calibri"/>
        <a:cs typeface="Calibri"/>
        <a:sym typeface="Calibri"/>
      </a:defRPr>
    </a:lvl8pPr>
    <a:lvl9pPr indent="3657600" defTabSz="457200">
      <a:defRPr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4F81BD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9BBB59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79646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F81BD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.png>
</file>

<file path=ppt/media/image30.png>
</file>

<file path=ppt/media/image4.jpeg>
</file>

<file path=ppt/media/image4.png>
</file>

<file path=ppt/media/image5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26" name="Shape 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1pPr>
    <a:lvl2pPr indent="2286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2pPr>
    <a:lvl3pPr indent="4572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3pPr>
    <a:lvl4pPr indent="6858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4pPr>
    <a:lvl5pPr indent="9144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5pPr>
    <a:lvl6pPr indent="11430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6pPr>
    <a:lvl7pPr indent="13716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7pPr>
    <a:lvl8pPr indent="16002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8pPr>
    <a:lvl9pPr indent="1828800" defTabSz="457200">
      <a:lnSpc>
        <a:spcPct val="125000"/>
      </a:lnSpc>
      <a:defRPr sz="2400">
        <a:latin typeface="+mn-lt"/>
        <a:ea typeface="+mn-ea"/>
        <a:cs typeface="+mn-cs"/>
        <a:sym typeface="Avenir Book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over 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1.png" descr="20131228_PPT模板_QCon-0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0852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cover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1.png" descr="20131228_PPT模板_QCon-0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0852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1" name="Shape 11"/>
          <p:cNvSpPr/>
          <p:nvPr>
            <p:ph type="title"/>
          </p:nvPr>
        </p:nvSpPr>
        <p:spPr>
          <a:xfrm>
            <a:off x="685800" y="1844675"/>
            <a:ext cx="7772400" cy="2041525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12" name="Shape 12"/>
          <p:cNvSpPr/>
          <p:nvPr>
            <p:ph type="body" idx="1"/>
          </p:nvPr>
        </p:nvSpPr>
        <p:spPr>
          <a:xfrm>
            <a:off x="1371600" y="3886200"/>
            <a:ext cx="6400800" cy="29718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正文级别 1</a:t>
            </a:r>
            <a:endParaRPr sz="3200">
              <a:solidFill>
                <a:srgbClr val="888888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正文级别 2</a:t>
            </a:r>
            <a:endParaRPr sz="3200">
              <a:solidFill>
                <a:srgbClr val="888888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正文级别 3</a:t>
            </a:r>
            <a:endParaRPr sz="3200">
              <a:solidFill>
                <a:srgbClr val="888888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正文级别 4</a:t>
            </a:r>
            <a:endParaRPr sz="3200">
              <a:solidFill>
                <a:srgbClr val="888888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888888"/>
                </a:solidFill>
              </a:rPr>
              <a:t>正文级别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pic>
        <p:nvPicPr>
          <p:cNvPr id="14" name="image2.png" descr="20131228_PPT模板_QCon-02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17" name="Shape 1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正文级别 1</a:t>
            </a:r>
            <a:endParaRPr sz="3200"/>
          </a:p>
          <a:p>
            <a:pPr lvl="1">
              <a:defRPr sz="1800"/>
            </a:pPr>
            <a:r>
              <a:rPr sz="3200"/>
              <a:t>正文级别 2</a:t>
            </a:r>
            <a:endParaRPr sz="3200"/>
          </a:p>
          <a:p>
            <a:pPr lvl="2">
              <a:defRPr sz="1800"/>
            </a:pPr>
            <a:r>
              <a:rPr sz="3200"/>
              <a:t>正文级别 3</a:t>
            </a:r>
            <a:endParaRPr sz="3200"/>
          </a:p>
          <a:p>
            <a:pPr lvl="3">
              <a:defRPr sz="1800"/>
            </a:pPr>
            <a:r>
              <a:rPr sz="3200"/>
              <a:t>正文级别 4</a:t>
            </a:r>
            <a:endParaRPr sz="3200"/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  <p:sp>
        <p:nvSpPr>
          <p:cNvPr id="18" name="Shape 1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image1.png" descr="20131228_PPT模板_QCon-0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0852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21" name="Shape 21"/>
          <p:cNvSpPr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 lvl="0">
              <a:defRPr b="0" cap="none" sz="1800"/>
            </a:pPr>
            <a:r>
              <a:rPr b="1" cap="all" sz="4000"/>
              <a:t>标题文本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正文级别 1</a:t>
            </a:r>
            <a:endParaRPr sz="2000">
              <a:solidFill>
                <a:srgbClr val="888888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正文级别 2</a:t>
            </a:r>
            <a:endParaRPr sz="2000">
              <a:solidFill>
                <a:srgbClr val="888888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正文级别 3</a:t>
            </a:r>
            <a:endParaRPr sz="2000">
              <a:solidFill>
                <a:srgbClr val="888888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正文级别 4</a:t>
            </a:r>
            <a:endParaRPr sz="2000">
              <a:solidFill>
                <a:srgbClr val="888888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2000">
                <a:solidFill>
                  <a:srgbClr val="888888"/>
                </a:solidFill>
              </a:rPr>
              <a:t>正文级别 5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/>
          </a:p>
        </p:txBody>
      </p:sp>
      <p:pic>
        <p:nvPicPr>
          <p:cNvPr id="24" name="image4.png" descr="20131228_PPT模板_QCon-04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9140852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1.png" descr="20131228_PPT模板_QCon-0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9140852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/>
          <p:nvPr>
            <p:ph type="title"/>
          </p:nvPr>
        </p:nvSpPr>
        <p:spPr>
          <a:xfrm>
            <a:off x="457200" y="92076"/>
            <a:ext cx="8229600" cy="15081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 lvl="0">
              <a:defRPr sz="1800"/>
            </a:pPr>
            <a:r>
              <a:rPr sz="4400"/>
              <a:t>标题文本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lvl="0">
              <a:defRPr sz="1800"/>
            </a:pPr>
            <a:r>
              <a:rPr sz="3200"/>
              <a:t>正文级别 1</a:t>
            </a:r>
            <a:endParaRPr sz="3200"/>
          </a:p>
          <a:p>
            <a:pPr lvl="1">
              <a:defRPr sz="1800"/>
            </a:pPr>
            <a:r>
              <a:rPr sz="3200"/>
              <a:t>正文级别 2</a:t>
            </a:r>
            <a:endParaRPr sz="3200"/>
          </a:p>
          <a:p>
            <a:pPr lvl="2">
              <a:defRPr sz="1800"/>
            </a:pPr>
            <a:r>
              <a:rPr sz="3200"/>
              <a:t>正文级别 3</a:t>
            </a:r>
            <a:endParaRPr sz="3200"/>
          </a:p>
          <a:p>
            <a:pPr lvl="3">
              <a:defRPr sz="1800"/>
            </a:pPr>
            <a:r>
              <a:rPr sz="3200"/>
              <a:t>正文级别 4</a:t>
            </a:r>
            <a:endParaRPr sz="3200"/>
          </a:p>
          <a:p>
            <a:pPr lvl="4">
              <a:defRPr sz="1800"/>
            </a:pPr>
            <a:r>
              <a:rPr sz="3200"/>
              <a:t>正文级别 5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6553200" y="6404292"/>
            <a:ext cx="2133600" cy="2692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 lvl="0"/>
            <a:fld id="{86CB4B4D-7CA3-9044-876B-883B54F8677D}" type="slidenum"/>
          </a:p>
        </p:txBody>
      </p:sp>
      <p:pic>
        <p:nvPicPr>
          <p:cNvPr id="6" name="image3.png" descr="20131228_PPT模板_QCon-03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</p:sldLayoutIdLst>
  <p:transition spd="med" advClick="1"/>
  <p:txStyles>
    <p:titleStyle>
      <a:lvl1pPr algn="ctr" defTabSz="457200">
        <a:defRPr sz="4400">
          <a:latin typeface="Calibri"/>
          <a:ea typeface="Calibri"/>
          <a:cs typeface="Calibri"/>
          <a:sym typeface="Calibri"/>
        </a:defRPr>
      </a:lvl1pPr>
      <a:lvl2pPr algn="ctr" defTabSz="457200">
        <a:defRPr sz="4400">
          <a:latin typeface="Calibri"/>
          <a:ea typeface="Calibri"/>
          <a:cs typeface="Calibri"/>
          <a:sym typeface="Calibri"/>
        </a:defRPr>
      </a:lvl2pPr>
      <a:lvl3pPr algn="ctr" defTabSz="457200">
        <a:defRPr sz="4400">
          <a:latin typeface="Calibri"/>
          <a:ea typeface="Calibri"/>
          <a:cs typeface="Calibri"/>
          <a:sym typeface="Calibri"/>
        </a:defRPr>
      </a:lvl3pPr>
      <a:lvl4pPr algn="ctr" defTabSz="457200">
        <a:defRPr sz="4400">
          <a:latin typeface="Calibri"/>
          <a:ea typeface="Calibri"/>
          <a:cs typeface="Calibri"/>
          <a:sym typeface="Calibri"/>
        </a:defRPr>
      </a:lvl4pPr>
      <a:lvl5pPr algn="ctr" defTabSz="457200">
        <a:defRPr sz="4400">
          <a:latin typeface="Calibri"/>
          <a:ea typeface="Calibri"/>
          <a:cs typeface="Calibri"/>
          <a:sym typeface="Calibri"/>
        </a:defRPr>
      </a:lvl5pPr>
      <a:lvl6pPr algn="ctr" defTabSz="457200">
        <a:defRPr sz="4400">
          <a:latin typeface="Calibri"/>
          <a:ea typeface="Calibri"/>
          <a:cs typeface="Calibri"/>
          <a:sym typeface="Calibri"/>
        </a:defRPr>
      </a:lvl6pPr>
      <a:lvl7pPr algn="ctr" defTabSz="457200">
        <a:defRPr sz="4400">
          <a:latin typeface="Calibri"/>
          <a:ea typeface="Calibri"/>
          <a:cs typeface="Calibri"/>
          <a:sym typeface="Calibri"/>
        </a:defRPr>
      </a:lvl7pPr>
      <a:lvl8pPr algn="ctr" defTabSz="457200">
        <a:defRPr sz="4400">
          <a:latin typeface="Calibri"/>
          <a:ea typeface="Calibri"/>
          <a:cs typeface="Calibri"/>
          <a:sym typeface="Calibri"/>
        </a:defRPr>
      </a:lvl8pPr>
      <a:lvl9pPr algn="ctr" defTabSz="457200">
        <a:defRPr sz="4400">
          <a:latin typeface="Calibri"/>
          <a:ea typeface="Calibri"/>
          <a:cs typeface="Calibri"/>
          <a:sym typeface="Calibri"/>
        </a:defRPr>
      </a:lvl9pPr>
    </p:titleStyle>
    <p:bodyStyle>
      <a:lvl1pPr marL="342900" indent="-342900" defTabSz="4572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1pPr>
      <a:lvl2pPr marL="783771" indent="-326571" defTabSz="457200">
        <a:spcBef>
          <a:spcPts val="700"/>
        </a:spcBef>
        <a:buSzPct val="100000"/>
        <a:buFont typeface="Arial"/>
        <a:buChar char="–"/>
        <a:defRPr sz="3200">
          <a:latin typeface="Calibri"/>
          <a:ea typeface="Calibri"/>
          <a:cs typeface="Calibri"/>
          <a:sym typeface="Calibri"/>
        </a:defRPr>
      </a:lvl2pPr>
      <a:lvl3pPr marL="1219200" indent="-304800" defTabSz="4572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3pPr>
      <a:lvl4pPr marL="1737360" indent="-365760" defTabSz="457200">
        <a:spcBef>
          <a:spcPts val="700"/>
        </a:spcBef>
        <a:buSzPct val="100000"/>
        <a:buFont typeface="Arial"/>
        <a:buChar char="–"/>
        <a:defRPr sz="3200">
          <a:latin typeface="Calibri"/>
          <a:ea typeface="Calibri"/>
          <a:cs typeface="Calibri"/>
          <a:sym typeface="Calibri"/>
        </a:defRPr>
      </a:lvl4pPr>
      <a:lvl5pPr marL="2194560" indent="-365760" defTabSz="457200">
        <a:spcBef>
          <a:spcPts val="700"/>
        </a:spcBef>
        <a:buSzPct val="100000"/>
        <a:buFont typeface="Arial"/>
        <a:buChar char="»"/>
        <a:defRPr sz="3200">
          <a:latin typeface="Calibri"/>
          <a:ea typeface="Calibri"/>
          <a:cs typeface="Calibri"/>
          <a:sym typeface="Calibri"/>
        </a:defRPr>
      </a:lvl5pPr>
      <a:lvl6pPr marL="2651760" indent="-365760" defTabSz="4572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6pPr>
      <a:lvl7pPr marL="3108960" indent="-365760" defTabSz="4572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7pPr>
      <a:lvl8pPr marL="3566159" indent="-365759" defTabSz="4572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8pPr>
      <a:lvl9pPr marL="4023359" indent="-365759" defTabSz="457200">
        <a:spcBef>
          <a:spcPts val="700"/>
        </a:spcBef>
        <a:buSzPct val="100000"/>
        <a:buFont typeface="Arial"/>
        <a:buChar char="•"/>
        <a:defRPr sz="3200">
          <a:latin typeface="Calibri"/>
          <a:ea typeface="Calibri"/>
          <a:cs typeface="Calibri"/>
          <a:sym typeface="Calibri"/>
        </a:defRPr>
      </a:lvl9pPr>
    </p:bodyStyle>
    <p:otherStyle>
      <a:lvl1pPr algn="r" defTabSz="457200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457200" algn="r" defTabSz="457200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914400" algn="r" defTabSz="457200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1371600" algn="r" defTabSz="457200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828800" algn="r" defTabSz="457200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2286000" algn="r" defTabSz="457200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2743200" algn="r" defTabSz="457200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3200400" algn="r" defTabSz="457200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3657600" algn="r" defTabSz="457200">
        <a:defRPr sz="12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Relationship Id="rId3" Type="http://schemas.openxmlformats.org/officeDocument/2006/relationships/image" Target="../media/image4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pengyou.com/frame.html?frame=javascript:alert(1);//" TargetMode="External"/><Relationship Id="rId3" Type="http://schemas.openxmlformats.org/officeDocument/2006/relationships/image" Target="../media/image12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pengyou.com/frame.html?frame=http://www.baidu.com/?%23www.qq.com/" TargetMode="External"/><Relationship Id="rId3" Type="http://schemas.openxmlformats.org/officeDocument/2006/relationships/image" Target="../media/image13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pengyou.com/frame.html?frame=http://t.qq.com.80vul.com/" TargetMode="External"/><Relationship Id="rId3" Type="http://schemas.openxmlformats.org/officeDocument/2006/relationships/image" Target="../media/image14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zoomeye.org/" TargetMode="External"/><Relationship Id="rId3" Type="http://schemas.openxmlformats.org/officeDocument/2006/relationships/image" Target="../media/image15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jpe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1.png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
</file>

<file path=ppt/slides/_rels/slide3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www.microsoft.com/en-us/sdl/default.aspx" TargetMode="External"/><Relationship Id="rId3" Type="http://schemas.openxmlformats.org/officeDocument/2006/relationships/image" Target="../media/image24.png"/></Relationships>

</file>

<file path=ppt/slides/_rels/slide3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/Relationships>

</file>

<file path=ppt/slides/_rels/slide4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/Relationships>

</file>

<file path=ppt/slides/_rels/slide4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eg"/><Relationship Id="rId3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/>
        </p:nvSpPr>
        <p:spPr>
          <a:xfrm>
            <a:off x="2606930" y="4189729"/>
            <a:ext cx="5022340" cy="1097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0"/>
            <a:r>
              <a:rPr sz="4100"/>
              <a:t>阉党、流氓、傻X</a:t>
            </a:r>
            <a:endParaRPr sz="4100"/>
          </a:p>
          <a:p>
            <a:pPr lvl="0" algn="r"/>
            <a:r>
              <a:rPr sz="2700"/>
              <a:t>—业务与安全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为什么会被吐槽？</a:t>
            </a:r>
          </a:p>
        </p:txBody>
      </p:sp>
      <p:sp>
        <p:nvSpPr>
          <p:cNvPr id="65" name="Shape 65"/>
          <p:cNvSpPr/>
          <p:nvPr>
            <p:ph type="body" idx="1"/>
          </p:nvPr>
        </p:nvSpPr>
        <p:spPr>
          <a:xfrm>
            <a:off x="457200" y="1600200"/>
            <a:ext cx="8229600" cy="36576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>
              <a:defRPr sz="1800"/>
            </a:pPr>
            <a:r>
              <a:rPr sz="3200"/>
              <a:t>有思维意识形态的因素</a:t>
            </a: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/>
              <a:t>也有专业知识不对称的因素</a:t>
            </a:r>
          </a:p>
        </p:txBody>
      </p:sp>
      <p:sp>
        <p:nvSpPr>
          <p:cNvPr id="66" name="Shape 6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思维意识形态的因素</a:t>
            </a:r>
          </a:p>
        </p:txBody>
      </p:sp>
      <p:sp>
        <p:nvSpPr>
          <p:cNvPr id="69" name="Shape 69"/>
          <p:cNvSpPr/>
          <p:nvPr>
            <p:ph type="body" idx="1"/>
          </p:nvPr>
        </p:nvSpPr>
        <p:spPr>
          <a:xfrm>
            <a:off x="457200" y="1765300"/>
            <a:ext cx="8229600" cy="5257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主流意识：业务 &gt; 安全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安全是要围绕业务来开展的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业务都没有，要安全有什么用？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业务能赚钱，安全能嘛？(甲方)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…</a:t>
            </a:r>
            <a:endParaRPr sz="2800"/>
          </a:p>
          <a:p>
            <a:pPr lvl="0">
              <a:defRPr sz="1800"/>
            </a:pPr>
            <a:r>
              <a:rPr sz="3200"/>
              <a:t>这个结论不光是“业务”线的人这么认为，包括甲、乙方很多安全从业者也认同</a:t>
            </a:r>
          </a:p>
        </p:txBody>
      </p:sp>
      <p:sp>
        <p:nvSpPr>
          <p:cNvPr id="70" name="Shape 70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3" name="Shape 7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sp>
        <p:nvSpPr>
          <p:cNvPr id="74" name="Shape 74"/>
          <p:cNvSpPr/>
          <p:nvPr/>
        </p:nvSpPr>
        <p:spPr>
          <a:xfrm>
            <a:off x="964698" y="2513329"/>
            <a:ext cx="5906504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z="3600"/>
            </a:lvl1pPr>
          </a:lstStyle>
          <a:p>
            <a:pPr lvl="0">
              <a:defRPr sz="1800"/>
            </a:pPr>
            <a:r>
              <a:rPr sz="3600"/>
              <a:t>一个“穷光蛋”需要保险箱？</a:t>
            </a:r>
          </a:p>
        </p:txBody>
      </p:sp>
      <p:sp>
        <p:nvSpPr>
          <p:cNvPr id="75" name="Shape 75"/>
          <p:cNvSpPr/>
          <p:nvPr/>
        </p:nvSpPr>
        <p:spPr>
          <a:xfrm>
            <a:off x="1956068" y="3728434"/>
            <a:ext cx="6047741" cy="547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600"/>
            </a:lvl1pPr>
          </a:lstStyle>
          <a:p>
            <a:pPr lvl="0">
              <a:defRPr sz="1800"/>
            </a:pPr>
            <a:r>
              <a:rPr sz="3600"/>
              <a:t>需要吗？不需要吗？谢谢～～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8" name="Shape 78"/>
          <p:cNvSpPr/>
          <p:nvPr>
            <p:ph type="body" idx="1"/>
          </p:nvPr>
        </p:nvSpPr>
        <p:spPr>
          <a:xfrm>
            <a:off x="393699" y="1765300"/>
            <a:ext cx="8356601" cy="47117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这个问题能“秒杀”所有争论！</a:t>
            </a:r>
            <a:endParaRPr sz="3200"/>
          </a:p>
          <a:p>
            <a:pPr lvl="0">
              <a:defRPr sz="1800"/>
            </a:pPr>
            <a:r>
              <a:rPr sz="3200"/>
              <a:t>因为一个穷光蛋真的不需要配个保险箱。</a:t>
            </a:r>
            <a:endParaRPr sz="3200"/>
          </a:p>
          <a:p>
            <a:pPr lvl="0">
              <a:defRPr sz="1800"/>
            </a:pPr>
            <a:r>
              <a:rPr sz="3200"/>
              <a:t>其实这个问题存在一个语言陷阱：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穷光蛋—&gt;业务(起步阶段)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保险箱—&gt;安全(高配)</a:t>
            </a:r>
            <a:endParaRPr sz="2800"/>
          </a:p>
          <a:p>
            <a:pPr lvl="0">
              <a:defRPr sz="1800"/>
            </a:pPr>
            <a:r>
              <a:rPr sz="3200"/>
              <a:t>反击：保险箱 ＝＝安全 吗？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穷光蛋不是不需要安全，而是不需要高配、顶配的</a:t>
            </a:r>
          </a:p>
        </p:txBody>
      </p:sp>
      <p:sp>
        <p:nvSpPr>
          <p:cNvPr id="79" name="Shape 7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title"/>
          </p:nvPr>
        </p:nvSpPr>
        <p:spPr>
          <a:prstGeom prst="rect">
            <a:avLst/>
          </a:prstGeom>
        </p:spPr>
        <p:txBody>
          <a:bodyPr lIns="0" tIns="0" rIns="0" bIns="0"/>
          <a:lstStyle/>
          <a:p>
            <a:pPr lvl="0"/>
          </a:p>
        </p:txBody>
      </p:sp>
      <p:sp>
        <p:nvSpPr>
          <p:cNvPr id="82" name="Shape 8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sp>
        <p:nvSpPr>
          <p:cNvPr id="83" name="Shape 83"/>
          <p:cNvSpPr/>
          <p:nvPr/>
        </p:nvSpPr>
        <p:spPr>
          <a:xfrm>
            <a:off x="964698" y="2513329"/>
            <a:ext cx="5906504" cy="547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3600"/>
            </a:lvl1pPr>
          </a:lstStyle>
          <a:p>
            <a:pPr lvl="0">
              <a:defRPr sz="1800"/>
            </a:pPr>
            <a:r>
              <a:rPr sz="3600"/>
              <a:t>贼会惦记一个穷光蛋？</a:t>
            </a:r>
          </a:p>
        </p:txBody>
      </p:sp>
      <p:sp>
        <p:nvSpPr>
          <p:cNvPr id="84" name="Shape 84"/>
          <p:cNvSpPr/>
          <p:nvPr/>
        </p:nvSpPr>
        <p:spPr>
          <a:xfrm>
            <a:off x="1956068" y="3728434"/>
            <a:ext cx="6047741" cy="5476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>
            <a:spAutoFit/>
          </a:bodyPr>
          <a:lstStyle>
            <a:lvl1pPr>
              <a:defRPr sz="3600"/>
            </a:lvl1pPr>
          </a:lstStyle>
          <a:p>
            <a:pPr lvl="0">
              <a:defRPr sz="1800"/>
            </a:pPr>
            <a:r>
              <a:rPr sz="3600"/>
              <a:t>惦记吗？不惦记吗？谢谢～～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7" name="Shape 87"/>
          <p:cNvSpPr/>
          <p:nvPr>
            <p:ph type="body" idx="1"/>
          </p:nvPr>
        </p:nvSpPr>
        <p:spPr>
          <a:xfrm>
            <a:off x="457200" y="1714500"/>
            <a:ext cx="8229600" cy="5257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看似又是一个“秒杀”</a:t>
            </a:r>
            <a:endParaRPr sz="3200"/>
          </a:p>
          <a:p>
            <a:pPr lvl="0">
              <a:defRPr sz="1800"/>
            </a:pPr>
            <a:r>
              <a:rPr sz="3200"/>
              <a:t>反击：典型的“天下无贼”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3200"/>
              <a:t>活该一辈子屌丝～ 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3200"/>
              <a:t>《General Mass Threat》</a:t>
            </a:r>
          </a:p>
        </p:txBody>
      </p:sp>
      <p:sp>
        <p:nvSpPr>
          <p:cNvPr id="88" name="Shape 8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89" name="Screen Shot 2014-04-10 at 17.53.0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8930" y="4065953"/>
            <a:ext cx="4642340" cy="3094894"/>
          </a:xfrm>
          <a:prstGeom prst="rect">
            <a:avLst/>
          </a:prstGeom>
          <a:ln w="12700">
            <a:miter lim="400000"/>
          </a:ln>
        </p:spPr>
      </p:pic>
      <p:pic>
        <p:nvPicPr>
          <p:cNvPr id="90" name="v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080518" y="1993654"/>
            <a:ext cx="2518813" cy="44708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其他的“观点”</a:t>
            </a:r>
          </a:p>
        </p:txBody>
      </p:sp>
      <p:sp>
        <p:nvSpPr>
          <p:cNvPr id="93" name="Shape 93"/>
          <p:cNvSpPr/>
          <p:nvPr>
            <p:ph type="body" idx="1"/>
          </p:nvPr>
        </p:nvSpPr>
        <p:spPr>
          <a:xfrm>
            <a:off x="457200" y="1854200"/>
            <a:ext cx="8229600" cy="429609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安全往往是不可见的，往往只有被黑了才知道安全的重要。很难评估其价值。</a:t>
            </a: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/>
              <a:t>安全不是绝对的，很可能你做了很多工作最后还是被黑。(没有绝对的安全，安全的意义在于提高了攻击者的成本)</a:t>
            </a:r>
          </a:p>
        </p:txBody>
      </p:sp>
      <p:sp>
        <p:nvSpPr>
          <p:cNvPr id="94" name="Shape 94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97" name="Shape 97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98" name="a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93670" y="0"/>
            <a:ext cx="375666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其他</a:t>
            </a:r>
          </a:p>
        </p:txBody>
      </p:sp>
      <p:sp>
        <p:nvSpPr>
          <p:cNvPr id="101" name="Shape 101"/>
          <p:cNvSpPr/>
          <p:nvPr>
            <p:ph type="body" idx="1"/>
          </p:nvPr>
        </p:nvSpPr>
        <p:spPr>
          <a:xfrm>
            <a:off x="457200" y="1765300"/>
            <a:ext cx="8229600" cy="447389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业务开发是“立”，安全找漏洞那是“破”，修复漏洞是“立”，很多安全只“破”不“立”，甚至职能只是个“传达室”！</a:t>
            </a: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/>
              <a:t>业务一个核心问题是：用户体验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在互联网时代，追求“用户体验”已经上升到一种“变态”追求！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这也导致了业务于安全的“冲突”貌似不可避免</a:t>
            </a:r>
          </a:p>
        </p:txBody>
      </p:sp>
      <p:sp>
        <p:nvSpPr>
          <p:cNvPr id="102" name="Shape 10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知识不对称</a:t>
            </a:r>
          </a:p>
        </p:txBody>
      </p:sp>
      <p:sp>
        <p:nvSpPr>
          <p:cNvPr id="105" name="Shape 105"/>
          <p:cNvSpPr/>
          <p:nvPr>
            <p:ph type="body" idx="1"/>
          </p:nvPr>
        </p:nvSpPr>
        <p:spPr>
          <a:xfrm>
            <a:off x="457200" y="1752600"/>
            <a:ext cx="8229600" cy="5257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“未知攻,焉知防?”  — @tombkeeper</a:t>
            </a: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/>
              <a:t>导致安全漏洞的原因：知识的不对称！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这也是前面安全被吐槽的主要原因</a:t>
            </a:r>
            <a:endParaRPr sz="2800"/>
          </a:p>
          <a:p>
            <a:pPr lvl="0">
              <a:defRPr sz="1800"/>
            </a:pPr>
            <a:r>
              <a:rPr sz="3200"/>
              <a:t>主要表现在: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代码实现（开发、架构等）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安全策略（运维）</a:t>
            </a:r>
          </a:p>
        </p:txBody>
      </p:sp>
      <p:sp>
        <p:nvSpPr>
          <p:cNvPr id="106" name="Shape 10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关于我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32" name="屏幕快照 2015-04-22 10.46.1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1802077"/>
            <a:ext cx="9144000" cy="38380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代码实现</a:t>
            </a:r>
          </a:p>
        </p:txBody>
      </p:sp>
      <p:sp>
        <p:nvSpPr>
          <p:cNvPr id="109" name="Shape 109"/>
          <p:cNvSpPr/>
          <p:nvPr>
            <p:ph type="body" idx="1"/>
          </p:nvPr>
        </p:nvSpPr>
        <p:spPr>
          <a:xfrm>
            <a:off x="457200" y="1739900"/>
            <a:ext cx="8229600" cy="5257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这个代码有问题？</a:t>
            </a:r>
          </a:p>
        </p:txBody>
      </p:sp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11" name="屏幕快照 2015-03-28 22.12.31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66652" y="2332177"/>
            <a:ext cx="11911942" cy="432724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14" name="Shape 114"/>
          <p:cNvSpPr/>
          <p:nvPr>
            <p:ph type="body" idx="1"/>
          </p:nvPr>
        </p:nvSpPr>
        <p:spPr>
          <a:xfrm>
            <a:off x="457200" y="1663700"/>
            <a:ext cx="8229600" cy="5257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index.php.bak 在apache下当php文件解析</a:t>
            </a:r>
            <a:endParaRPr sz="3200"/>
          </a:p>
        </p:txBody>
      </p:sp>
      <p:sp>
        <p:nvSpPr>
          <p:cNvPr id="115" name="Shape 11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16" name="屏幕快照 2014-07-17 16.42.52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7200" y="2313553"/>
            <a:ext cx="8229600" cy="961681"/>
          </a:xfrm>
          <a:prstGeom prst="rect">
            <a:avLst/>
          </a:prstGeom>
          <a:ln w="88900">
            <a:miter lim="400000"/>
          </a:ln>
        </p:spPr>
      </p:pic>
      <p:pic>
        <p:nvPicPr>
          <p:cNvPr id="117" name="屏幕快照 2014-07-17 16.43.06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5116" y="3085972"/>
            <a:ext cx="8253768" cy="3861056"/>
          </a:xfrm>
          <a:prstGeom prst="rect">
            <a:avLst/>
          </a:prstGeom>
          <a:ln w="88900">
            <a:miter lim="400000"/>
          </a:ln>
        </p:spPr>
      </p:pic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一个案列</a:t>
            </a:r>
          </a:p>
        </p:txBody>
      </p:sp>
      <p:sp>
        <p:nvSpPr>
          <p:cNvPr id="120" name="Shape 120"/>
          <p:cNvSpPr/>
          <p:nvPr>
            <p:ph type="body" idx="1"/>
          </p:nvPr>
        </p:nvSpPr>
        <p:spPr>
          <a:xfrm>
            <a:off x="457200" y="1790700"/>
            <a:ext cx="8229600" cy="480409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第1次：</a:t>
            </a: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http://www.pengyou.com/frame.html?frame=javascript:alert(1);//</a:t>
            </a:r>
          </a:p>
        </p:txBody>
      </p:sp>
      <p:sp>
        <p:nvSpPr>
          <p:cNvPr id="121" name="Shape 12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22" name="屏幕快照 2015-03-29 16.38.3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46100" y="2527210"/>
            <a:ext cx="8229600" cy="24233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5" name="Shape 125"/>
          <p:cNvSpPr/>
          <p:nvPr>
            <p:ph type="body" idx="1"/>
          </p:nvPr>
        </p:nvSpPr>
        <p:spPr>
          <a:xfrm>
            <a:off x="457200" y="1689100"/>
            <a:ext cx="8648700" cy="5181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第2次：</a:t>
            </a: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http://www.pengyou.com/frame.html?frame=http://www.baidu.com/?%23www.qq.com/</a:t>
            </a:r>
          </a:p>
        </p:txBody>
      </p:sp>
      <p:sp>
        <p:nvSpPr>
          <p:cNvPr id="126" name="Shape 12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27" name="屏幕快照 2015-03-29 17.01.13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5784" y="2296535"/>
            <a:ext cx="9331532" cy="26033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30" name="Shape 130"/>
          <p:cNvSpPr/>
          <p:nvPr>
            <p:ph type="body" idx="1"/>
          </p:nvPr>
        </p:nvSpPr>
        <p:spPr>
          <a:xfrm>
            <a:off x="457200" y="1587500"/>
            <a:ext cx="8661400" cy="5168900"/>
          </a:xfrm>
          <a:prstGeom prst="rect">
            <a:avLst/>
          </a:prstGeom>
        </p:spPr>
        <p:txBody>
          <a:bodyPr/>
          <a:lstStyle/>
          <a:p>
            <a:pPr lvl="0" marL="329184" indent="-329184" defTabSz="438911">
              <a:defRPr sz="1800"/>
            </a:pPr>
            <a:r>
              <a:rPr sz="3072"/>
              <a:t>第3次</a:t>
            </a:r>
            <a:endParaRPr sz="3072"/>
          </a:p>
          <a:p>
            <a:pPr lvl="0" marL="329184" indent="-329184" defTabSz="438911">
              <a:defRPr sz="1800"/>
            </a:pPr>
            <a:endParaRPr sz="3072"/>
          </a:p>
          <a:p>
            <a:pPr lvl="0" marL="329184" indent="-329184" defTabSz="438911">
              <a:defRPr sz="1800"/>
            </a:pPr>
            <a:endParaRPr sz="3072"/>
          </a:p>
          <a:p>
            <a:pPr lvl="0" marL="329184" indent="-329184" defTabSz="438911">
              <a:defRPr sz="1800"/>
            </a:pPr>
            <a:endParaRPr sz="3072"/>
          </a:p>
          <a:p>
            <a:pPr lvl="0" marL="329184" indent="-329184" defTabSz="438911">
              <a:defRPr sz="1800"/>
            </a:pPr>
            <a:endParaRPr sz="3072"/>
          </a:p>
          <a:p>
            <a:pPr lvl="0" marL="329184" indent="-329184" defTabSz="438911">
              <a:defRPr sz="1800"/>
            </a:pPr>
            <a:endParaRPr sz="3072"/>
          </a:p>
          <a:p>
            <a:pPr lvl="0" marL="329184" indent="-329184" defTabSz="438911">
              <a:defRPr sz="1800"/>
            </a:pPr>
            <a:endParaRPr sz="3072"/>
          </a:p>
          <a:p>
            <a:pPr lvl="0" marL="329184" indent="-329184" defTabSz="438911">
              <a:defRPr sz="1800"/>
            </a:pPr>
            <a:r>
              <a:rPr sz="3072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http://www.pengyou.com/frame.html?frame=http://t.qq.com.80vul.com/</a:t>
            </a:r>
          </a:p>
        </p:txBody>
      </p:sp>
      <p:sp>
        <p:nvSpPr>
          <p:cNvPr id="131" name="Shape 131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32" name="屏幕快照 2015-03-29 17.45.1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08764" y="2163662"/>
            <a:ext cx="7526472" cy="31910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35" name="Shape 135"/>
          <p:cNvSpPr/>
          <p:nvPr>
            <p:ph type="body" idx="1"/>
          </p:nvPr>
        </p:nvSpPr>
        <p:spPr>
          <a:xfrm>
            <a:off x="457200" y="1752600"/>
            <a:ext cx="8229600" cy="4724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不知道：各种系统（包括OS、web服务及数据库等）、语言的特性</a:t>
            </a:r>
            <a:endParaRPr sz="3200"/>
          </a:p>
          <a:p>
            <a:pPr lvl="0">
              <a:defRPr sz="1800"/>
            </a:pPr>
            <a:r>
              <a:rPr sz="3200"/>
              <a:t>不知道：任何输入和输出都是有害的！</a:t>
            </a:r>
            <a:endParaRPr sz="3200"/>
          </a:p>
          <a:p>
            <a:pPr lvl="0">
              <a:defRPr sz="1800"/>
            </a:pPr>
            <a:r>
              <a:rPr sz="3200"/>
              <a:t>不知道：过滤不等于安全！</a:t>
            </a: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/>
              <a:t>由于不了解，所以“见洞补洞”、“见poc补漏洞”</a:t>
            </a:r>
          </a:p>
        </p:txBody>
      </p:sp>
      <p:sp>
        <p:nvSpPr>
          <p:cNvPr id="136" name="Shape 13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安全策略</a:t>
            </a:r>
          </a:p>
        </p:txBody>
      </p:sp>
      <p:sp>
        <p:nvSpPr>
          <p:cNvPr id="139" name="Shape 13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http://www.zoomeye.org/</a:t>
            </a:r>
            <a:r>
              <a:rPr sz="3200"/>
              <a:t> ElasticSearchCVE-2014-3120）</a:t>
            </a:r>
          </a:p>
        </p:txBody>
      </p:sp>
      <p:sp>
        <p:nvSpPr>
          <p:cNvPr id="140" name="Shape 140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41" name="屏幕快照 2015-03-30 17.28.13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78226" y="2712708"/>
            <a:ext cx="6387548" cy="398558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44" name="Shape 144"/>
          <p:cNvSpPr/>
          <p:nvPr>
            <p:ph type="body" idx="1"/>
          </p:nvPr>
        </p:nvSpPr>
        <p:spPr>
          <a:xfrm>
            <a:off x="457200" y="1752600"/>
            <a:ext cx="8229600" cy="5257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45" name="Shape 145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46" name="屏幕快照 2015-03-28 22.28.14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0589" y="536742"/>
            <a:ext cx="8102822" cy="57845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49" name="Shape 14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ElasticSearch有个“功能”可以直接执行java代码，并且开始是默认开启的（CVE-2014-3120）—&gt;外网很危险</a:t>
            </a:r>
            <a:endParaRPr sz="3200"/>
          </a:p>
          <a:p>
            <a:pPr lvl="1" marL="757237" indent="-300037">
              <a:buChar char="•"/>
              <a:defRPr sz="1800"/>
            </a:pPr>
            <a:r>
              <a:rPr sz="2800">
                <a:solidFill>
                  <a:srgbClr val="FA0000"/>
                </a:solidFill>
              </a:rPr>
              <a:t>业务本身也可能就是漏洞</a:t>
            </a:r>
            <a:endParaRPr sz="2800">
              <a:solidFill>
                <a:srgbClr val="FA0000"/>
              </a:solidFill>
            </a:endParaRPr>
          </a:p>
          <a:p>
            <a:pPr lvl="1" marL="757237" indent="-300037">
              <a:buChar char="•"/>
              <a:defRPr sz="1800"/>
            </a:pPr>
            <a:r>
              <a:rPr sz="2800"/>
              <a:t>后面默认不开启—&gt;开启沙盒—&gt;沙盒被绕过（CVE-2015-1427）</a:t>
            </a:r>
            <a:endParaRPr sz="2800"/>
          </a:p>
          <a:p>
            <a:pPr lvl="0" marL="300037" indent="-300037">
              <a:defRPr sz="1800"/>
            </a:pPr>
            <a:r>
              <a:rPr sz="3200"/>
              <a:t>漏洞爆发的时候，有不少人认为只要ES部署在内网就安全了！</a:t>
            </a:r>
            <a:endParaRPr sz="3200"/>
          </a:p>
          <a:p>
            <a:pPr lvl="1" marL="757237" indent="-300037">
              <a:buChar char="•"/>
              <a:defRPr sz="1800"/>
            </a:pPr>
            <a:r>
              <a:rPr sz="2800"/>
              <a:t>CSRF的方式就可以突破限制，攻击内网的ES        《走向内网的邪恶之路》</a:t>
            </a:r>
          </a:p>
        </p:txBody>
      </p:sp>
      <p:sp>
        <p:nvSpPr>
          <p:cNvPr id="150" name="Shape 150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不知道：</a:t>
            </a:r>
          </a:p>
        </p:txBody>
      </p:sp>
      <p:sp>
        <p:nvSpPr>
          <p:cNvPr id="153" name="Shape 153"/>
          <p:cNvSpPr/>
          <p:nvPr>
            <p:ph type="body" idx="1"/>
          </p:nvPr>
        </p:nvSpPr>
        <p:spPr>
          <a:xfrm>
            <a:off x="457200" y="1778000"/>
            <a:ext cx="8229600" cy="48514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业务功能本身可能就会带来安全隐患</a:t>
            </a: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/>
              <a:t>默认开启策略更加是“雪上加霜”</a:t>
            </a: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/>
              <a:t>外网很危险</a:t>
            </a: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/>
              <a:t>内网也不见得安全  …</a:t>
            </a:r>
          </a:p>
        </p:txBody>
      </p:sp>
      <p:sp>
        <p:nvSpPr>
          <p:cNvPr id="154" name="Shape 154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前言</a:t>
            </a:r>
          </a:p>
        </p:txBody>
      </p:sp>
      <p:sp>
        <p:nvSpPr>
          <p:cNvPr id="35" name="Shape 35"/>
          <p:cNvSpPr/>
          <p:nvPr>
            <p:ph type="body" idx="1"/>
          </p:nvPr>
        </p:nvSpPr>
        <p:spPr>
          <a:xfrm>
            <a:off x="457200" y="1778272"/>
            <a:ext cx="8229600" cy="5115343"/>
          </a:xfrm>
          <a:prstGeom prst="rect">
            <a:avLst/>
          </a:prstGeom>
        </p:spPr>
        <p:txBody>
          <a:bodyPr/>
          <a:lstStyle/>
          <a:p>
            <a:pPr lvl="0" algn="ctr"/>
          </a:p>
        </p:txBody>
      </p:sp>
      <p:sp>
        <p:nvSpPr>
          <p:cNvPr id="36" name="Shape 3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37" name="1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00325" y="1600199"/>
            <a:ext cx="3943350" cy="5257802"/>
          </a:xfrm>
          <a:prstGeom prst="rect">
            <a:avLst/>
          </a:prstGeom>
          <a:ln w="12700">
            <a:miter lim="400000"/>
          </a:ln>
          <a:effectLst>
            <a:reflection blurRad="0" stA="50000" stPos="0" endA="0" endPos="40000" dist="0" dir="5400000" fadeDir="5400000" sx="100000" sy="-100000" kx="0" ky="0" algn="bl" rotWithShape="0"/>
          </a:effectLst>
        </p:spPr>
      </p:pic>
    </p:spTree>
  </p:cSld>
  <p:clrMapOvr>
    <a:masterClrMapping/>
  </p:clrMapOvr>
  <p:transition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57" name="Shape 157"/>
          <p:cNvSpPr/>
          <p:nvPr>
            <p:ph type="body" idx="1"/>
          </p:nvPr>
        </p:nvSpPr>
        <p:spPr>
          <a:xfrm>
            <a:off x="457200" y="1790700"/>
            <a:ext cx="8229600" cy="442309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另外一方面安全不懂业务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一味强调风险、强调漏洞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不能给出和业务契合的解决方案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给人的感觉就是只“破”不“立”</a:t>
            </a:r>
          </a:p>
        </p:txBody>
      </p:sp>
      <p:sp>
        <p:nvSpPr>
          <p:cNvPr id="158" name="Shape 15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59" name="屏幕快照 2015-03-30 21.18.36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35623" y="5082489"/>
            <a:ext cx="8072754" cy="1131304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屏幕快照 2015-03-30 23.04.08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32575" y="3867067"/>
            <a:ext cx="8078850" cy="106337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63" name="Shape 16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sp>
        <p:nvSpPr>
          <p:cNvPr id="164" name="Shape 164"/>
          <p:cNvSpPr/>
          <p:nvPr/>
        </p:nvSpPr>
        <p:spPr>
          <a:xfrm>
            <a:off x="2081530" y="3179825"/>
            <a:ext cx="4980941" cy="498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200"/>
            </a:lvl1pPr>
          </a:lstStyle>
          <a:p>
            <a:pPr lvl="0">
              <a:defRPr sz="1800"/>
            </a:pPr>
            <a:r>
              <a:rPr sz="3200"/>
              <a:t>其实我是一名哲学家～～～</a:t>
            </a:r>
          </a:p>
        </p:txBody>
      </p:sp>
    </p:spTree>
  </p:cSld>
  <p:clrMapOvr>
    <a:masterClrMapping/>
  </p:clrMapOvr>
  <p:transition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业务 vs 安全</a:t>
            </a:r>
          </a:p>
        </p:txBody>
      </p:sp>
      <p:sp>
        <p:nvSpPr>
          <p:cNvPr id="167" name="Shape 16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68" name="Shape 16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69" name="屏幕快照 2015-03-31 00.04.1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2722" y="1618195"/>
            <a:ext cx="8098556" cy="2375195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屏幕快照 2015-03-31 00.10.26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06600" y="4158280"/>
            <a:ext cx="4780713" cy="254206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我的安全世界观</a:t>
            </a:r>
          </a:p>
        </p:txBody>
      </p:sp>
      <p:sp>
        <p:nvSpPr>
          <p:cNvPr id="173" name="Shape 173"/>
          <p:cNvSpPr/>
          <p:nvPr>
            <p:ph type="body" idx="1"/>
          </p:nvPr>
        </p:nvSpPr>
        <p:spPr>
          <a:xfrm>
            <a:off x="647700" y="1765300"/>
            <a:ext cx="4140200" cy="49149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安全是业务的一个基础属性</a:t>
            </a:r>
            <a:endParaRPr sz="3200"/>
          </a:p>
          <a:p>
            <a:pPr lvl="1" marL="800100" indent="-342900">
              <a:buChar char="•"/>
              <a:defRPr sz="1800"/>
            </a:pPr>
            <a:endParaRPr sz="2800"/>
          </a:p>
          <a:p>
            <a:pPr lvl="1" marL="800100" indent="-342900">
              <a:buChar char="•"/>
              <a:defRPr sz="1800"/>
            </a:pPr>
            <a:endParaRPr sz="2800"/>
          </a:p>
          <a:p>
            <a:pPr lvl="0" marL="342899" indent="-342899">
              <a:defRPr sz="1800"/>
            </a:pPr>
            <a:r>
              <a:rPr sz="2800"/>
              <a:t>业务其他属性如：性能、功能、用户体验等等</a:t>
            </a:r>
          </a:p>
        </p:txBody>
      </p:sp>
      <p:sp>
        <p:nvSpPr>
          <p:cNvPr id="174" name="Shape 174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75" name="屏幕快照 2015-03-31 00.16.35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59671" y="2311400"/>
            <a:ext cx="4140201" cy="42326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我的安全世界观</a:t>
            </a:r>
          </a:p>
        </p:txBody>
      </p:sp>
      <p:sp>
        <p:nvSpPr>
          <p:cNvPr id="178" name="Shape 178"/>
          <p:cNvSpPr/>
          <p:nvPr>
            <p:ph type="body" idx="1"/>
          </p:nvPr>
        </p:nvSpPr>
        <p:spPr>
          <a:xfrm>
            <a:off x="457200" y="1803400"/>
            <a:ext cx="8229600" cy="4397693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所以一切都明了：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安全应该视为业务的一部分，安全是业务的一个属性，没有安全属性的业务是不完整的。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在业务的任何阶段都需要安全。</a:t>
            </a:r>
            <a:endParaRPr sz="2800"/>
          </a:p>
          <a:p>
            <a:pPr lvl="1" marL="757237" indent="-300037">
              <a:buChar char="•"/>
              <a:defRPr sz="1800"/>
            </a:pPr>
            <a:r>
              <a:rPr sz="2800"/>
              <a:t>安全也是需要成本的，应该成业务收益/成本的角度在不同的阶段适当的加强安全属性。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开发业务功能是“立”，加强业务安全同样是“立”。</a:t>
            </a:r>
          </a:p>
        </p:txBody>
      </p:sp>
      <p:sp>
        <p:nvSpPr>
          <p:cNvPr id="179" name="Shape 179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我的安全世界观</a:t>
            </a:r>
          </a:p>
        </p:txBody>
      </p:sp>
      <p:sp>
        <p:nvSpPr>
          <p:cNvPr id="182" name="Shape 182"/>
          <p:cNvSpPr/>
          <p:nvPr>
            <p:ph type="body" idx="1"/>
          </p:nvPr>
        </p:nvSpPr>
        <p:spPr>
          <a:xfrm>
            <a:off x="457200" y="1778000"/>
            <a:ext cx="8496300" cy="46355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那么前面提到的“矛盾”、“冲突”去哪了？</a:t>
            </a:r>
            <a:endParaRPr sz="3200"/>
          </a:p>
          <a:p>
            <a:pPr lvl="0">
              <a:defRPr sz="1800"/>
            </a:pPr>
            <a:r>
              <a:rPr sz="3200"/>
              <a:t>“矛盾”、“冲突”跟多源于业务的其他属性如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安全过滤影响性能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“肆无忌惮”的功能导致漏洞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安全的策略影响“用户体验” 等等</a:t>
            </a:r>
            <a:endParaRPr sz="2800"/>
          </a:p>
          <a:p>
            <a:pPr lvl="0" marL="300037" indent="-300037">
              <a:defRPr sz="1800"/>
            </a:pPr>
            <a:r>
              <a:rPr sz="3200"/>
              <a:t>有“矛盾”不可怕：技术的进步就是为了解决矛盾</a:t>
            </a:r>
            <a:endParaRPr sz="3200"/>
          </a:p>
          <a:p>
            <a:pPr lvl="1" marL="757237" indent="-300037">
              <a:buChar char="•"/>
              <a:defRPr sz="1800"/>
            </a:pPr>
            <a:r>
              <a:rPr sz="2800"/>
              <a:t>换个视角可能“矛盾”并不存在，还可能互相转换</a:t>
            </a:r>
          </a:p>
        </p:txBody>
      </p:sp>
      <p:sp>
        <p:nvSpPr>
          <p:cNvPr id="183" name="Shape 18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屏幕快照 2015-04-02 14.08.50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07132" y="3104007"/>
            <a:ext cx="8529736" cy="2974086"/>
          </a:xfrm>
          <a:prstGeom prst="rect">
            <a:avLst/>
          </a:prstGeom>
          <a:ln w="12700">
            <a:miter lim="400000"/>
          </a:ln>
        </p:spPr>
      </p:pic>
      <p:sp>
        <p:nvSpPr>
          <p:cNvPr id="186" name="Shape 1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我的安全世界观</a:t>
            </a:r>
          </a:p>
        </p:txBody>
      </p:sp>
      <p:sp>
        <p:nvSpPr>
          <p:cNvPr id="187" name="Shape 187"/>
          <p:cNvSpPr/>
          <p:nvPr>
            <p:ph type="body" idx="1"/>
          </p:nvPr>
        </p:nvSpPr>
        <p:spPr>
          <a:xfrm>
            <a:off x="457200" y="1714500"/>
            <a:ext cx="8229600" cy="5257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安全与其他属性可以互相转换</a:t>
            </a:r>
            <a:endParaRPr sz="3200"/>
          </a:p>
          <a:p>
            <a:pPr lvl="1" marL="757237" indent="-300037">
              <a:buChar char="•"/>
              <a:defRPr sz="1800"/>
            </a:pPr>
            <a:r>
              <a:rPr sz="2800"/>
              <a:t>当安全能对外通过服务时就转为了一种业务</a:t>
            </a:r>
            <a:endParaRPr sz="2800"/>
          </a:p>
          <a:p>
            <a:pPr lvl="1" marL="757237" indent="-300037">
              <a:buChar char="•"/>
              <a:defRPr sz="1800"/>
            </a:pPr>
            <a:r>
              <a:rPr sz="2800"/>
              <a:t>业务的安全性也是一种用户体验</a:t>
            </a:r>
          </a:p>
        </p:txBody>
      </p:sp>
      <p:sp>
        <p:nvSpPr>
          <p:cNvPr id="188" name="Shape 18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89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906201" y="3550645"/>
            <a:ext cx="3338198" cy="208081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怎么做</a:t>
            </a:r>
          </a:p>
        </p:txBody>
      </p:sp>
      <p:sp>
        <p:nvSpPr>
          <p:cNvPr id="192" name="Shape 192"/>
          <p:cNvSpPr/>
          <p:nvPr>
            <p:ph type="body" idx="1"/>
          </p:nvPr>
        </p:nvSpPr>
        <p:spPr>
          <a:xfrm>
            <a:off x="457200" y="1765300"/>
            <a:ext cx="8521700" cy="46101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首要解决的问题是：怎么才能让安全成为业务的基础属性？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从业务的诞生开始就应该具备安全的属性</a:t>
            </a:r>
            <a:endParaRPr sz="2800"/>
          </a:p>
          <a:p>
            <a:pPr lvl="0">
              <a:defRPr sz="1800"/>
            </a:pPr>
            <a:r>
              <a:rPr sz="3200"/>
              <a:t>怎么做？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从教育开始，教育从领导层开始，持续并贯穿整个业务相关的环节。</a:t>
            </a:r>
            <a:endParaRPr sz="2800"/>
          </a:p>
          <a:p>
            <a:pPr lvl="1" marL="757237" indent="-300037">
              <a:buChar char="•"/>
              <a:defRPr sz="1800"/>
            </a:pPr>
            <a:r>
              <a:rPr sz="2800"/>
              <a:t>让安全覆盖软件开发的生命周期（SDL）</a:t>
            </a:r>
            <a:endParaRPr sz="2800"/>
          </a:p>
          <a:p>
            <a:pPr lvl="2" marL="1214437" indent="-300037">
              <a:defRPr sz="1800"/>
            </a:pPr>
            <a:r>
              <a:rPr sz="2800"/>
              <a:t>SDL（The Security Development Lifecycle）</a:t>
            </a:r>
          </a:p>
        </p:txBody>
      </p:sp>
      <p:sp>
        <p:nvSpPr>
          <p:cNvPr id="193" name="Shape 19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怎么做</a:t>
            </a:r>
          </a:p>
        </p:txBody>
      </p:sp>
      <p:sp>
        <p:nvSpPr>
          <p:cNvPr id="196" name="Shape 196"/>
          <p:cNvSpPr/>
          <p:nvPr>
            <p:ph type="body" idx="1"/>
          </p:nvPr>
        </p:nvSpPr>
        <p:spPr>
          <a:xfrm>
            <a:off x="457200" y="1752600"/>
            <a:ext cx="8229600" cy="46863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http://www.microsoft.com/en-us/sdl/default.aspx</a:t>
            </a:r>
            <a:endParaRPr sz="3200"/>
          </a:p>
          <a:p>
            <a:pPr lvl="0">
              <a:defRPr sz="1800"/>
            </a:pPr>
            <a:r>
              <a:rPr sz="3200"/>
              <a:t>SDL不是万能的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安全没有银弹</a:t>
            </a:r>
            <a:endParaRPr sz="2800"/>
          </a:p>
          <a:p>
            <a:pPr lvl="0">
              <a:defRPr sz="1800"/>
            </a:pPr>
            <a:r>
              <a:rPr sz="3200"/>
              <a:t>SDL不是一成不变的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安全等技术瞬息万变</a:t>
            </a:r>
            <a:endParaRPr sz="2800"/>
          </a:p>
          <a:p>
            <a:pPr lvl="0">
              <a:defRPr sz="1800"/>
            </a:pPr>
            <a:r>
              <a:rPr sz="3000"/>
              <a:t>SDL的推行是需要成本的</a:t>
            </a:r>
            <a:endParaRPr sz="3000"/>
          </a:p>
          <a:p>
            <a:pPr lvl="1" marL="777239" indent="-320039">
              <a:buChar char="•"/>
              <a:defRPr sz="1800"/>
            </a:pPr>
            <a:r>
              <a:rPr sz="2800"/>
              <a:t>穷光蛋不需要保险箱</a:t>
            </a:r>
          </a:p>
        </p:txBody>
      </p:sp>
      <p:sp>
        <p:nvSpPr>
          <p:cNvPr id="197" name="Shape 197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198" name="pasted-image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022850" y="2447924"/>
            <a:ext cx="3575050" cy="357505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怎么做</a:t>
            </a:r>
          </a:p>
        </p:txBody>
      </p:sp>
      <p:sp>
        <p:nvSpPr>
          <p:cNvPr id="201" name="Shape 201"/>
          <p:cNvSpPr/>
          <p:nvPr>
            <p:ph type="body" idx="1"/>
          </p:nvPr>
        </p:nvSpPr>
        <p:spPr>
          <a:xfrm>
            <a:off x="457200" y="1778000"/>
            <a:ext cx="8432800" cy="4800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打造安全属性的基本原则：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在业务适当的阶段打造适当的安全属性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成本是一个关键指标</a:t>
            </a:r>
            <a:endParaRPr sz="2800"/>
          </a:p>
          <a:p>
            <a:pPr lvl="0">
              <a:defRPr sz="1800"/>
            </a:pPr>
            <a:r>
              <a:rPr sz="3000"/>
              <a:t>我们是小公司，没钱、没人、没技术(安全)怎么办？</a:t>
            </a:r>
            <a:endParaRPr sz="3000"/>
          </a:p>
          <a:p>
            <a:pPr lvl="1" marL="800100" indent="-342900">
              <a:buChar char="•"/>
              <a:defRPr sz="1800"/>
            </a:pPr>
            <a:r>
              <a:rPr sz="2800"/>
              <a:t>培养员工的安全意识，防御General Mass Threat 如：不使用弱口令、对外少开服务、及时升级补丁等</a:t>
            </a:r>
            <a:endParaRPr sz="2800"/>
          </a:p>
          <a:p>
            <a:pPr lvl="1" marL="777239" indent="-320039">
              <a:buChar char="•"/>
              <a:defRPr sz="1800"/>
            </a:pPr>
            <a:r>
              <a:rPr sz="2800"/>
              <a:t>良好的安全开发习惯（一切输入都是有害的）</a:t>
            </a:r>
            <a:endParaRPr sz="2800"/>
          </a:p>
          <a:p>
            <a:pPr lvl="1" marL="777239" indent="-320039">
              <a:buChar char="•"/>
              <a:defRPr sz="1800"/>
            </a:pPr>
            <a:r>
              <a:rPr sz="2800"/>
              <a:t>科学的架构（默认设置、分离等机制）</a:t>
            </a:r>
          </a:p>
        </p:txBody>
      </p:sp>
      <p:sp>
        <p:nvSpPr>
          <p:cNvPr id="202" name="Shape 20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2474123" y="2880169"/>
            <a:ext cx="4195755" cy="10976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100"/>
            </a:lvl1pPr>
          </a:lstStyle>
          <a:p>
            <a:pPr lvl="0">
              <a:defRPr sz="1800"/>
            </a:pPr>
            <a:r>
              <a:rPr sz="4100"/>
              <a:t>阉党、流氓、傻X</a:t>
            </a:r>
            <a:endParaRPr sz="4100"/>
          </a:p>
        </p:txBody>
      </p:sp>
    </p:spTree>
  </p:cSld>
  <p:clrMapOvr>
    <a:masterClrMapping/>
  </p:clrMapOvr>
  <p:transition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怎么做</a:t>
            </a:r>
          </a:p>
        </p:txBody>
      </p:sp>
      <p:sp>
        <p:nvSpPr>
          <p:cNvPr id="205" name="Shape 205"/>
          <p:cNvSpPr/>
          <p:nvPr>
            <p:ph type="body" idx="1"/>
          </p:nvPr>
        </p:nvSpPr>
        <p:spPr>
          <a:xfrm>
            <a:off x="457200" y="1790700"/>
            <a:ext cx="8369300" cy="44069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外来的和尚会念经。</a:t>
            </a:r>
            <a:endParaRPr sz="3200"/>
          </a:p>
          <a:p>
            <a:pPr lvl="0">
              <a:defRPr sz="1800"/>
            </a:pPr>
            <a:r>
              <a:rPr sz="3200"/>
              <a:t>安全互联网模式兴起：</a:t>
            </a: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endParaRPr sz="3200"/>
          </a:p>
          <a:p>
            <a:pPr lvl="0">
              <a:defRPr sz="1800"/>
            </a:pPr>
            <a:r>
              <a:rPr sz="3200"/>
              <a:t>缺点：更多关注漏洞，而很少关注解决方案。</a:t>
            </a:r>
          </a:p>
        </p:txBody>
      </p:sp>
      <p:sp>
        <p:nvSpPr>
          <p:cNvPr id="206" name="Shape 206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207" name="屏幕快照 2015-04-22 12.40.2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84582" y="3165060"/>
            <a:ext cx="2502508" cy="8341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屏幕快照 2015-04-22 12.41.0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14661" y="4154382"/>
            <a:ext cx="2641537" cy="834171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屏幕快照 2015-04-22 12.41.40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401853" y="2996117"/>
            <a:ext cx="3923869" cy="8657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屏幕快照 2015-04-22 12.42.57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556000" y="3981869"/>
            <a:ext cx="2885450" cy="93582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怎么做</a:t>
            </a:r>
          </a:p>
        </p:txBody>
      </p:sp>
      <p:sp>
        <p:nvSpPr>
          <p:cNvPr id="213" name="Shape 213"/>
          <p:cNvSpPr/>
          <p:nvPr>
            <p:ph type="body" idx="1"/>
          </p:nvPr>
        </p:nvSpPr>
        <p:spPr>
          <a:xfrm>
            <a:off x="457200" y="1828800"/>
            <a:ext cx="8229600" cy="4495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专业安全公司解决方案：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600"/>
              <a:t>渗透测试（真实模拟黑客攻击）</a:t>
            </a:r>
            <a:endParaRPr sz="2600"/>
          </a:p>
          <a:p>
            <a:pPr lvl="1" marL="800100" indent="-342900">
              <a:buChar char="•"/>
              <a:defRPr sz="1800"/>
            </a:pPr>
            <a:r>
              <a:rPr sz="2600"/>
              <a:t>专业的解决方案（如CDN防御被黑及DDos攻击等）</a:t>
            </a:r>
          </a:p>
        </p:txBody>
      </p:sp>
      <p:sp>
        <p:nvSpPr>
          <p:cNvPr id="214" name="Shape 214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215" name="屏幕快照 2015-04-22 13.49.27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2400" y="3199033"/>
            <a:ext cx="6747034" cy="3431681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屏幕快照 2015-04-22 13.57.55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34050" y="1778000"/>
            <a:ext cx="3383344" cy="9144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/>
        </p:nvSpPr>
        <p:spPr>
          <a:xfrm>
            <a:off x="3605529" y="3155187"/>
            <a:ext cx="1932941" cy="547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3600"/>
            </a:lvl1pPr>
          </a:lstStyle>
          <a:p>
            <a:pPr lvl="0">
              <a:defRPr sz="1800"/>
            </a:pPr>
            <a:r>
              <a:rPr sz="3600"/>
              <a:t>打完收工</a:t>
            </a:r>
          </a:p>
        </p:txBody>
      </p:sp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ali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43638" y="50820"/>
            <a:ext cx="7453625" cy="13230185"/>
          </a:xfrm>
          <a:prstGeom prst="rect">
            <a:avLst/>
          </a:prstGeom>
          <a:ln w="88900">
            <a:miter lim="400000"/>
          </a:ln>
        </p:spPr>
      </p:pic>
      <p:sp>
        <p:nvSpPr>
          <p:cNvPr id="42" name="Shape 4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100">
                <a:solidFill>
                  <a:srgbClr val="FF2600"/>
                </a:solidFill>
              </a:rPr>
              <a:t>阉党</a:t>
            </a:r>
            <a:r>
              <a:rPr sz="4100"/>
              <a:t>、流氓、傻X</a:t>
            </a:r>
          </a:p>
        </p:txBody>
      </p:sp>
      <p:sp>
        <p:nvSpPr>
          <p:cNvPr id="43" name="Shape 43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100"/>
              <a:t>阉党、</a:t>
            </a:r>
            <a:r>
              <a:rPr sz="4100">
                <a:solidFill>
                  <a:srgbClr val="FF0000"/>
                </a:solidFill>
              </a:rPr>
              <a:t>流氓</a:t>
            </a:r>
            <a:r>
              <a:rPr sz="4100"/>
              <a:t>、傻X</a:t>
            </a:r>
          </a:p>
        </p:txBody>
      </p:sp>
      <p:sp>
        <p:nvSpPr>
          <p:cNvPr id="46" name="Shape 46"/>
          <p:cNvSpPr/>
          <p:nvPr>
            <p:ph type="body" idx="1"/>
          </p:nvPr>
        </p:nvSpPr>
        <p:spPr>
          <a:xfrm>
            <a:off x="457200" y="1739900"/>
            <a:ext cx="8229600" cy="52578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200"/>
              <a:t>所有以安全为名义为业务设置障碍的做法都是耍流氓...</a:t>
            </a:r>
          </a:p>
        </p:txBody>
      </p:sp>
      <p:sp>
        <p:nvSpPr>
          <p:cNvPr id="47" name="Shape 47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48" name="3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29040" y="2806227"/>
            <a:ext cx="9602080" cy="23920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100"/>
              <a:t>阉党、流氓、</a:t>
            </a:r>
            <a:r>
              <a:rPr sz="4100">
                <a:solidFill>
                  <a:srgbClr val="FF0000"/>
                </a:solidFill>
              </a:rPr>
              <a:t>傻X</a:t>
            </a:r>
          </a:p>
        </p:txBody>
      </p:sp>
      <p:sp>
        <p:nvSpPr>
          <p:cNvPr id="51" name="Shape 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2" name="Shape 5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  <p:pic>
        <p:nvPicPr>
          <p:cNvPr id="53" name="3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5100" y="1618995"/>
            <a:ext cx="6079745" cy="4559810"/>
          </a:xfrm>
          <a:prstGeom prst="rect">
            <a:avLst/>
          </a:prstGeom>
          <a:ln w="12700">
            <a:miter lim="400000"/>
          </a:ln>
        </p:spPr>
      </p:pic>
      <p:pic>
        <p:nvPicPr>
          <p:cNvPr id="54" name="41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438650" y="1778000"/>
            <a:ext cx="6668599" cy="4241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他们(是谁)在吐槽什么？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xfrm>
            <a:off x="457200" y="1333500"/>
            <a:ext cx="8229600" cy="5257800"/>
          </a:xfrm>
          <a:prstGeom prst="rect">
            <a:avLst/>
          </a:prstGeom>
        </p:spPr>
        <p:txBody>
          <a:bodyPr lIns="0" tIns="0" rIns="0" bIns="0" anchor="ctr"/>
          <a:lstStyle/>
          <a:p>
            <a:pPr lvl="0">
              <a:defRPr sz="1800"/>
            </a:pPr>
            <a:r>
              <a:rPr sz="3200"/>
              <a:t>关键词：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阻碍业务发展—&gt;阉党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给业务设置障碍—&gt;流氓、2B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阻碍我加班—&gt;傻x</a:t>
            </a:r>
            <a:endParaRPr sz="2800"/>
          </a:p>
          <a:p>
            <a:pPr lvl="0">
              <a:defRPr sz="1800"/>
            </a:pPr>
            <a:r>
              <a:rPr sz="3200"/>
              <a:t>常见的吐槽点：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生产环境的安全策略带来的各种限制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由于安全问题导致业务系统上线推迟或者下线</a:t>
            </a:r>
            <a:endParaRPr sz="2800"/>
          </a:p>
          <a:p>
            <a:pPr lvl="1" marL="800100" indent="-342900">
              <a:buChar char="•"/>
              <a:defRPr sz="1800"/>
            </a:pPr>
            <a:r>
              <a:rPr sz="2800"/>
              <a:t>安全问题影响“用户体验”，不能忍！</a:t>
            </a:r>
            <a:endParaRPr sz="2800"/>
          </a:p>
          <a:p>
            <a:pPr lvl="1" marL="692943" indent="-235743">
              <a:buChar char="•"/>
              <a:defRPr sz="1800"/>
            </a:pPr>
            <a:r>
              <a:rPr sz="2800"/>
              <a:t> 只说问题不说怎么解决问题！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4400"/>
              <a:t>“安全”怎么看？</a:t>
            </a:r>
          </a:p>
        </p:txBody>
      </p:sp>
      <p:sp>
        <p:nvSpPr>
          <p:cNvPr id="61" name="Shape 61"/>
          <p:cNvSpPr/>
          <p:nvPr>
            <p:ph type="body" idx="1"/>
          </p:nvPr>
        </p:nvSpPr>
        <p:spPr>
          <a:xfrm>
            <a:off x="457200" y="1778000"/>
            <a:ext cx="8229600" cy="5257800"/>
          </a:xfrm>
          <a:prstGeom prst="rect">
            <a:avLst/>
          </a:prstGeom>
        </p:spPr>
        <p:txBody>
          <a:bodyPr/>
          <a:lstStyle/>
          <a:p>
            <a:pPr lvl="0" marL="235743" indent="-235743">
              <a:defRPr sz="1800"/>
            </a:pPr>
            <a:r>
              <a:rPr sz="2800"/>
              <a:t> 我认为“阉党、流氓、傻X”是一种“美誉”！</a:t>
            </a:r>
            <a:endParaRPr sz="2800"/>
          </a:p>
          <a:p>
            <a:pPr lvl="1" marL="663475" indent="-206275">
              <a:buChar char="•"/>
              <a:defRPr sz="1800"/>
            </a:pPr>
            <a:r>
              <a:rPr sz="2800"/>
              <a:t>首先该司有人做安全(说明公司在意安全)</a:t>
            </a:r>
            <a:endParaRPr sz="2800"/>
          </a:p>
          <a:p>
            <a:pPr lvl="1" marL="663475" indent="-206275">
              <a:buChar char="•"/>
              <a:defRPr sz="1800"/>
            </a:pPr>
            <a:r>
              <a:rPr sz="2800"/>
              <a:t>其次“安全”是有在做事的</a:t>
            </a:r>
            <a:endParaRPr sz="2800"/>
          </a:p>
          <a:p>
            <a:pPr lvl="1" marL="663475" indent="-206275">
              <a:buChar char="•"/>
              <a:defRPr sz="1800"/>
            </a:pPr>
            <a:endParaRPr sz="2500"/>
          </a:p>
          <a:p>
            <a:pPr lvl="0">
              <a:defRPr sz="1800"/>
            </a:pPr>
            <a:r>
              <a:rPr sz="3200"/>
              <a:t>其实是一个“业务” VS “安全”的问题</a:t>
            </a:r>
            <a:endParaRPr sz="3200"/>
          </a:p>
          <a:p>
            <a:pPr lvl="1" marL="800100" indent="-342900">
              <a:buChar char="•"/>
              <a:defRPr sz="1800"/>
            </a:pPr>
            <a:r>
              <a:rPr sz="2800"/>
              <a:t>“业务”与“安全”孰重孰轻？</a:t>
            </a:r>
            <a:endParaRPr sz="2800"/>
          </a:p>
          <a:p>
            <a:pPr lvl="1" marL="800099" indent="-342899">
              <a:buChar char="•"/>
              <a:defRPr sz="1800"/>
            </a:pPr>
            <a:r>
              <a:rPr sz="2800"/>
              <a:t>这个问题的威力等同：“php是最好的语言？”</a:t>
            </a:r>
          </a:p>
        </p:txBody>
      </p:sp>
      <p:sp>
        <p:nvSpPr>
          <p:cNvPr id="62" name="Shape 62"/>
          <p:cNvSpPr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fld id="{86CB4B4D-7CA3-9044-876B-883B54F8677D}" type="slidenum">
              <a:rPr sz="1200">
                <a:solidFill>
                  <a:srgbClr val="888888"/>
                </a:solidFill>
              </a:rPr>
            </a:fld>
          </a:p>
        </p:txBody>
      </p:sp>
    </p:spTree>
  </p:cSld>
  <p:clrMapOvr>
    <a:masterClrMapping/>
  </p:clrMapOvr>
  <p:transition spd="med" advClick="1"/>
</p:sld>
</file>

<file path=ppt/theme/theme1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Book"/>
        <a:ea typeface="Avenir Book"/>
        <a:cs typeface="Avenir Book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Default">
      <a:majorFont>
        <a:latin typeface="Helvetica"/>
        <a:ea typeface="Helvetica"/>
        <a:cs typeface="Helvetica"/>
      </a:majorFont>
      <a:minorFont>
        <a:latin typeface="Avenir Book"/>
        <a:ea typeface="Avenir Book"/>
        <a:cs typeface="Avenir Book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4F81BD"/>
          </a:solidFill>
          <a:prstDash val="solid"/>
          <a:bevel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